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39"/>
  </p:notesMasterIdLst>
  <p:handoutMasterIdLst>
    <p:handoutMasterId r:id="rId40"/>
  </p:handoutMasterIdLst>
  <p:sldIdLst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81" r:id="rId16"/>
    <p:sldId id="282" r:id="rId17"/>
    <p:sldId id="280" r:id="rId18"/>
    <p:sldId id="283" r:id="rId19"/>
    <p:sldId id="284" r:id="rId20"/>
    <p:sldId id="290" r:id="rId21"/>
    <p:sldId id="285" r:id="rId22"/>
    <p:sldId id="286" r:id="rId23"/>
    <p:sldId id="287" r:id="rId24"/>
    <p:sldId id="288" r:id="rId25"/>
    <p:sldId id="289" r:id="rId26"/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6" r:id="rId36"/>
    <p:sldId id="265" r:id="rId37"/>
    <p:sldId id="267" r:id="rId3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52" autoAdjust="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1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E7ADBE-E158-412C-A7D4-77003D0B868C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D025AD6-22A1-4752-BF91-3C8A65C07295}">
      <dgm:prSet/>
      <dgm:spPr/>
      <dgm:t>
        <a:bodyPr/>
        <a:lstStyle/>
        <a:p>
          <a:pPr rtl="0"/>
          <a:r>
            <a:rPr lang="es-EC" b="1" u="sng" baseline="0"/>
            <a:t>Crear un Proyecto en Firebase</a:t>
          </a:r>
          <a:endParaRPr lang="en-US"/>
        </a:p>
      </dgm:t>
    </dgm:pt>
    <dgm:pt modelId="{398B016C-A670-4E56-9DF4-AF69D2B0518F}" type="parTrans" cxnId="{FD06A945-1DD1-4A57-BDF2-BA72DBAAC782}">
      <dgm:prSet/>
      <dgm:spPr/>
      <dgm:t>
        <a:bodyPr/>
        <a:lstStyle/>
        <a:p>
          <a:endParaRPr lang="es-ES"/>
        </a:p>
      </dgm:t>
    </dgm:pt>
    <dgm:pt modelId="{6087D911-192E-4C0D-95FB-73C62584314B}" type="sibTrans" cxnId="{FD06A945-1DD1-4A57-BDF2-BA72DBAAC782}">
      <dgm:prSet/>
      <dgm:spPr/>
      <dgm:t>
        <a:bodyPr/>
        <a:lstStyle/>
        <a:p>
          <a:endParaRPr lang="es-ES"/>
        </a:p>
      </dgm:t>
    </dgm:pt>
    <dgm:pt modelId="{EFA1E9B0-9C63-45AB-941E-63A702E9B078}" type="pres">
      <dgm:prSet presAssocID="{67E7ADBE-E158-412C-A7D4-77003D0B868C}" presName="linearFlow" presStyleCnt="0">
        <dgm:presLayoutVars>
          <dgm:dir/>
          <dgm:resizeHandles val="exact"/>
        </dgm:presLayoutVars>
      </dgm:prSet>
      <dgm:spPr/>
    </dgm:pt>
    <dgm:pt modelId="{777F8F9B-56D7-4DCB-8055-4A38B2EC0AC5}" type="pres">
      <dgm:prSet presAssocID="{3D025AD6-22A1-4752-BF91-3C8A65C07295}" presName="composite" presStyleCnt="0"/>
      <dgm:spPr/>
    </dgm:pt>
    <dgm:pt modelId="{6D924242-2250-4B57-A8C6-6F9C664EA39E}" type="pres">
      <dgm:prSet presAssocID="{3D025AD6-22A1-4752-BF91-3C8A65C07295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80FF505F-562B-498E-85C6-51906824ECE5}" type="pres">
      <dgm:prSet presAssocID="{3D025AD6-22A1-4752-BF91-3C8A65C07295}" presName="txShp" presStyleLbl="node1" presStyleIdx="0" presStyleCnt="1">
        <dgm:presLayoutVars>
          <dgm:bulletEnabled val="1"/>
        </dgm:presLayoutVars>
      </dgm:prSet>
      <dgm:spPr/>
    </dgm:pt>
  </dgm:ptLst>
  <dgm:cxnLst>
    <dgm:cxn modelId="{0E219D3D-3F3A-4F62-B185-9676EEF1C9CD}" type="presOf" srcId="{67E7ADBE-E158-412C-A7D4-77003D0B868C}" destId="{EFA1E9B0-9C63-45AB-941E-63A702E9B078}" srcOrd="0" destOrd="0" presId="urn:microsoft.com/office/officeart/2005/8/layout/vList3"/>
    <dgm:cxn modelId="{FD06A945-1DD1-4A57-BDF2-BA72DBAAC782}" srcId="{67E7ADBE-E158-412C-A7D4-77003D0B868C}" destId="{3D025AD6-22A1-4752-BF91-3C8A65C07295}" srcOrd="0" destOrd="0" parTransId="{398B016C-A670-4E56-9DF4-AF69D2B0518F}" sibTransId="{6087D911-192E-4C0D-95FB-73C62584314B}"/>
    <dgm:cxn modelId="{B199D884-9B6B-43FD-9358-E2636C8137E7}" type="presOf" srcId="{3D025AD6-22A1-4752-BF91-3C8A65C07295}" destId="{80FF505F-562B-498E-85C6-51906824ECE5}" srcOrd="0" destOrd="0" presId="urn:microsoft.com/office/officeart/2005/8/layout/vList3"/>
    <dgm:cxn modelId="{9B6F2759-7315-4AC9-8AF9-2E3D6BB70FB6}" type="presParOf" srcId="{EFA1E9B0-9C63-45AB-941E-63A702E9B078}" destId="{777F8F9B-56D7-4DCB-8055-4A38B2EC0AC5}" srcOrd="0" destOrd="0" presId="urn:microsoft.com/office/officeart/2005/8/layout/vList3"/>
    <dgm:cxn modelId="{067CA235-4B88-4F72-BB8E-52BF93A8DAF8}" type="presParOf" srcId="{777F8F9B-56D7-4DCB-8055-4A38B2EC0AC5}" destId="{6D924242-2250-4B57-A8C6-6F9C664EA39E}" srcOrd="0" destOrd="0" presId="urn:microsoft.com/office/officeart/2005/8/layout/vList3"/>
    <dgm:cxn modelId="{23F32148-AA54-48FA-84E5-80CA35DB9431}" type="presParOf" srcId="{777F8F9B-56D7-4DCB-8055-4A38B2EC0AC5}" destId="{80FF505F-562B-498E-85C6-51906824ECE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6E0415-0301-41E4-A902-6A5339C3BD1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F4C3D40-876D-433F-B210-D1D387FF6027}">
      <dgm:prSet/>
      <dgm:spPr/>
      <dgm:t>
        <a:bodyPr/>
        <a:lstStyle/>
        <a:p>
          <a:pPr rtl="0"/>
          <a:r>
            <a:rPr lang="es-EC" b="1" u="sng" baseline="0"/>
            <a:t>CREAR UNA BASE DE DATOS CON FIREBASE</a:t>
          </a:r>
          <a:endParaRPr lang="en-US"/>
        </a:p>
      </dgm:t>
    </dgm:pt>
    <dgm:pt modelId="{54644AA8-5836-4E2D-875B-7F2BAEBA9EC5}" type="parTrans" cxnId="{957E89BA-9512-44B8-B8E5-47BD67B6B9FB}">
      <dgm:prSet/>
      <dgm:spPr/>
      <dgm:t>
        <a:bodyPr/>
        <a:lstStyle/>
        <a:p>
          <a:endParaRPr lang="es-ES"/>
        </a:p>
      </dgm:t>
    </dgm:pt>
    <dgm:pt modelId="{0375CF08-D3D7-4A83-A34F-07CEF5459889}" type="sibTrans" cxnId="{957E89BA-9512-44B8-B8E5-47BD67B6B9FB}">
      <dgm:prSet/>
      <dgm:spPr/>
      <dgm:t>
        <a:bodyPr/>
        <a:lstStyle/>
        <a:p>
          <a:endParaRPr lang="es-ES"/>
        </a:p>
      </dgm:t>
    </dgm:pt>
    <dgm:pt modelId="{75C26A8C-94A3-420D-B4DF-6CC3278DFCA9}" type="pres">
      <dgm:prSet presAssocID="{BF6E0415-0301-41E4-A902-6A5339C3BD12}" presName="linearFlow" presStyleCnt="0">
        <dgm:presLayoutVars>
          <dgm:dir/>
          <dgm:resizeHandles val="exact"/>
        </dgm:presLayoutVars>
      </dgm:prSet>
      <dgm:spPr/>
    </dgm:pt>
    <dgm:pt modelId="{01D81787-09B3-479D-8314-7D8F9F6546FB}" type="pres">
      <dgm:prSet presAssocID="{BF4C3D40-876D-433F-B210-D1D387FF6027}" presName="composite" presStyleCnt="0"/>
      <dgm:spPr/>
    </dgm:pt>
    <dgm:pt modelId="{66FA33C8-2D0F-4021-A9D5-3BC5F2E99279}" type="pres">
      <dgm:prSet presAssocID="{BF4C3D40-876D-433F-B210-D1D387FF6027}" presName="imgShp" presStyleLbl="fgImgPlace1" presStyleIdx="0" presStyleCnt="1" custLinFactNeighborX="-3649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1BEA47F3-9CD1-4DAA-AC0F-EA431E977EFA}" type="pres">
      <dgm:prSet presAssocID="{BF4C3D40-876D-433F-B210-D1D387FF6027}" presName="txShp" presStyleLbl="node1" presStyleIdx="0" presStyleCnt="1" custScaleX="96657">
        <dgm:presLayoutVars>
          <dgm:bulletEnabled val="1"/>
        </dgm:presLayoutVars>
      </dgm:prSet>
      <dgm:spPr/>
    </dgm:pt>
  </dgm:ptLst>
  <dgm:cxnLst>
    <dgm:cxn modelId="{D70AEBA5-C0EC-4413-8AFE-DB4ABA1E29D6}" type="presOf" srcId="{BF4C3D40-876D-433F-B210-D1D387FF6027}" destId="{1BEA47F3-9CD1-4DAA-AC0F-EA431E977EFA}" srcOrd="0" destOrd="0" presId="urn:microsoft.com/office/officeart/2005/8/layout/vList3"/>
    <dgm:cxn modelId="{F62FC1AD-C22C-4DD9-843C-FF1DB3644230}" type="presOf" srcId="{BF6E0415-0301-41E4-A902-6A5339C3BD12}" destId="{75C26A8C-94A3-420D-B4DF-6CC3278DFCA9}" srcOrd="0" destOrd="0" presId="urn:microsoft.com/office/officeart/2005/8/layout/vList3"/>
    <dgm:cxn modelId="{957E89BA-9512-44B8-B8E5-47BD67B6B9FB}" srcId="{BF6E0415-0301-41E4-A902-6A5339C3BD12}" destId="{BF4C3D40-876D-433F-B210-D1D387FF6027}" srcOrd="0" destOrd="0" parTransId="{54644AA8-5836-4E2D-875B-7F2BAEBA9EC5}" sibTransId="{0375CF08-D3D7-4A83-A34F-07CEF5459889}"/>
    <dgm:cxn modelId="{67198D03-756E-4FEB-BE9D-F848AF664F45}" type="presParOf" srcId="{75C26A8C-94A3-420D-B4DF-6CC3278DFCA9}" destId="{01D81787-09B3-479D-8314-7D8F9F6546FB}" srcOrd="0" destOrd="0" presId="urn:microsoft.com/office/officeart/2005/8/layout/vList3"/>
    <dgm:cxn modelId="{83B978AB-753F-4F9A-A3AA-F8EF344A3CE1}" type="presParOf" srcId="{01D81787-09B3-479D-8314-7D8F9F6546FB}" destId="{66FA33C8-2D0F-4021-A9D5-3BC5F2E99279}" srcOrd="0" destOrd="0" presId="urn:microsoft.com/office/officeart/2005/8/layout/vList3"/>
    <dgm:cxn modelId="{DCEDA06E-CF2A-4A26-B73F-AC3B43221A7F}" type="presParOf" srcId="{01D81787-09B3-479D-8314-7D8F9F6546FB}" destId="{1BEA47F3-9CD1-4DAA-AC0F-EA431E977EF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D31C22-2840-40B3-BE7B-218874A050F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C9DB247-A55A-4082-B7F6-0F220532FE73}">
      <dgm:prSet custT="1"/>
      <dgm:spPr/>
      <dgm:t>
        <a:bodyPr/>
        <a:lstStyle/>
        <a:p>
          <a:pPr rtl="0"/>
          <a:r>
            <a:rPr lang="es-EC" sz="2800" baseline="0" dirty="0"/>
            <a:t>COMPARACIÓN ENTRE </a:t>
          </a:r>
        </a:p>
        <a:p>
          <a:pPr rtl="0"/>
          <a:r>
            <a:rPr lang="es-EC" sz="2800" baseline="0" dirty="0"/>
            <a:t>FIREBASE Y SQL SERVER</a:t>
          </a:r>
          <a:endParaRPr lang="en-US" sz="2800" dirty="0"/>
        </a:p>
      </dgm:t>
    </dgm:pt>
    <dgm:pt modelId="{2BC2A8D5-0D70-401B-BDAA-C2D06DCB0896}" type="parTrans" cxnId="{8F1D2B45-2070-432F-82B7-0DA884B888B3}">
      <dgm:prSet/>
      <dgm:spPr/>
      <dgm:t>
        <a:bodyPr/>
        <a:lstStyle/>
        <a:p>
          <a:endParaRPr lang="es-ES" sz="1200"/>
        </a:p>
      </dgm:t>
    </dgm:pt>
    <dgm:pt modelId="{4E3574B3-8F42-449B-A812-C16F3E1DEFBB}" type="sibTrans" cxnId="{8F1D2B45-2070-432F-82B7-0DA884B888B3}">
      <dgm:prSet/>
      <dgm:spPr/>
      <dgm:t>
        <a:bodyPr/>
        <a:lstStyle/>
        <a:p>
          <a:endParaRPr lang="es-ES" sz="1200"/>
        </a:p>
      </dgm:t>
    </dgm:pt>
    <dgm:pt modelId="{8AF33F6F-74B8-4924-AECF-E2B300715B34}" type="pres">
      <dgm:prSet presAssocID="{B2D31C22-2840-40B3-BE7B-218874A050F0}" presName="linearFlow" presStyleCnt="0">
        <dgm:presLayoutVars>
          <dgm:dir/>
          <dgm:resizeHandles val="exact"/>
        </dgm:presLayoutVars>
      </dgm:prSet>
      <dgm:spPr/>
    </dgm:pt>
    <dgm:pt modelId="{31E30952-A34A-4FC7-985E-963301821CB7}" type="pres">
      <dgm:prSet presAssocID="{DC9DB247-A55A-4082-B7F6-0F220532FE73}" presName="composite" presStyleCnt="0"/>
      <dgm:spPr/>
    </dgm:pt>
    <dgm:pt modelId="{E0C12EFC-5713-465E-BC81-BA478DE4B46C}" type="pres">
      <dgm:prSet presAssocID="{DC9DB247-A55A-4082-B7F6-0F220532FE73}" presName="imgShp" presStyleLbl="fgImgPlace1" presStyleIdx="0" presStyleCnt="1" custScaleX="148568" custLinFactNeighborX="-74086" custLinFactNeighborY="-7740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477115F-F3FB-4EFB-BB9E-C0D2D6B94CDC}" type="pres">
      <dgm:prSet presAssocID="{DC9DB247-A55A-4082-B7F6-0F220532FE73}" presName="txShp" presStyleLbl="node1" presStyleIdx="0" presStyleCnt="1" custLinFactNeighborX="-4382" custLinFactNeighborY="-6635">
        <dgm:presLayoutVars>
          <dgm:bulletEnabled val="1"/>
        </dgm:presLayoutVars>
      </dgm:prSet>
      <dgm:spPr/>
    </dgm:pt>
  </dgm:ptLst>
  <dgm:cxnLst>
    <dgm:cxn modelId="{36D40033-E76F-48E8-A23C-99537ADFD77D}" type="presOf" srcId="{B2D31C22-2840-40B3-BE7B-218874A050F0}" destId="{8AF33F6F-74B8-4924-AECF-E2B300715B34}" srcOrd="0" destOrd="0" presId="urn:microsoft.com/office/officeart/2005/8/layout/vList3"/>
    <dgm:cxn modelId="{8F1D2B45-2070-432F-82B7-0DA884B888B3}" srcId="{B2D31C22-2840-40B3-BE7B-218874A050F0}" destId="{DC9DB247-A55A-4082-B7F6-0F220532FE73}" srcOrd="0" destOrd="0" parTransId="{2BC2A8D5-0D70-401B-BDAA-C2D06DCB0896}" sibTransId="{4E3574B3-8F42-449B-A812-C16F3E1DEFBB}"/>
    <dgm:cxn modelId="{7DCE0A6D-418B-4427-AEA7-65C2C6AA81E9}" type="presOf" srcId="{DC9DB247-A55A-4082-B7F6-0F220532FE73}" destId="{C477115F-F3FB-4EFB-BB9E-C0D2D6B94CDC}" srcOrd="0" destOrd="0" presId="urn:microsoft.com/office/officeart/2005/8/layout/vList3"/>
    <dgm:cxn modelId="{B9131461-E894-47FA-85B0-915C5FC8D81E}" type="presParOf" srcId="{8AF33F6F-74B8-4924-AECF-E2B300715B34}" destId="{31E30952-A34A-4FC7-985E-963301821CB7}" srcOrd="0" destOrd="0" presId="urn:microsoft.com/office/officeart/2005/8/layout/vList3"/>
    <dgm:cxn modelId="{45932D1A-F098-4C9E-8B4A-1E4420A7EC40}" type="presParOf" srcId="{31E30952-A34A-4FC7-985E-963301821CB7}" destId="{E0C12EFC-5713-465E-BC81-BA478DE4B46C}" srcOrd="0" destOrd="0" presId="urn:microsoft.com/office/officeart/2005/8/layout/vList3"/>
    <dgm:cxn modelId="{2AA903F9-1B15-4FA6-9A5B-9BFF196D0263}" type="presParOf" srcId="{31E30952-A34A-4FC7-985E-963301821CB7}" destId="{C477115F-F3FB-4EFB-BB9E-C0D2D6B94CD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F505F-562B-498E-85C6-51906824ECE5}">
      <dsp:nvSpPr>
        <dsp:cNvPr id="0" name=""/>
        <dsp:cNvSpPr/>
      </dsp:nvSpPr>
      <dsp:spPr>
        <a:xfrm rot="10800000">
          <a:off x="1969956" y="0"/>
          <a:ext cx="6912863" cy="91498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483" tIns="137160" rIns="256032" bIns="1371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600" b="1" u="sng" kern="1200" baseline="0"/>
            <a:t>Crear un Proyecto en Firebase</a:t>
          </a:r>
          <a:endParaRPr lang="en-US" sz="3600" kern="1200"/>
        </a:p>
      </dsp:txBody>
      <dsp:txXfrm rot="10800000">
        <a:off x="2198702" y="0"/>
        <a:ext cx="6684117" cy="914984"/>
      </dsp:txXfrm>
    </dsp:sp>
    <dsp:sp modelId="{6D924242-2250-4B57-A8C6-6F9C664EA39E}">
      <dsp:nvSpPr>
        <dsp:cNvPr id="0" name=""/>
        <dsp:cNvSpPr/>
      </dsp:nvSpPr>
      <dsp:spPr>
        <a:xfrm>
          <a:off x="1512464" y="0"/>
          <a:ext cx="914984" cy="91498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A47F3-9CD1-4DAA-AC0F-EA431E977EFA}">
      <dsp:nvSpPr>
        <dsp:cNvPr id="0" name=""/>
        <dsp:cNvSpPr/>
      </dsp:nvSpPr>
      <dsp:spPr>
        <a:xfrm rot="10800000">
          <a:off x="2215177" y="0"/>
          <a:ext cx="6465228" cy="14507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744" tIns="152400" rIns="284480" bIns="1524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4000" b="1" u="sng" kern="1200" baseline="0"/>
            <a:t>CREAR UNA BASE DE DATOS CON FIREBASE</a:t>
          </a:r>
          <a:endParaRPr lang="en-US" sz="4000" kern="1200"/>
        </a:p>
      </dsp:txBody>
      <dsp:txXfrm rot="10800000">
        <a:off x="2577866" y="0"/>
        <a:ext cx="6102539" cy="1450757"/>
      </dsp:txXfrm>
    </dsp:sp>
    <dsp:sp modelId="{66FA33C8-2D0F-4021-A9D5-3BC5F2E99279}">
      <dsp:nvSpPr>
        <dsp:cNvPr id="0" name=""/>
        <dsp:cNvSpPr/>
      </dsp:nvSpPr>
      <dsp:spPr>
        <a:xfrm>
          <a:off x="848598" y="0"/>
          <a:ext cx="1450757" cy="145075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7115F-F3FB-4EFB-BB9E-C0D2D6B94CDC}">
      <dsp:nvSpPr>
        <dsp:cNvPr id="0" name=""/>
        <dsp:cNvSpPr/>
      </dsp:nvSpPr>
      <dsp:spPr>
        <a:xfrm rot="10800000">
          <a:off x="1993997" y="0"/>
          <a:ext cx="6993940" cy="145075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9744" tIns="106680" rIns="199136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baseline="0" dirty="0"/>
            <a:t>COMPARACIÓN ENTRE </a:t>
          </a:r>
        </a:p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800" kern="1200" baseline="0" dirty="0"/>
            <a:t>FIREBASE Y SQL SERVER</a:t>
          </a:r>
          <a:endParaRPr lang="en-US" sz="2800" kern="1200" dirty="0"/>
        </a:p>
      </dsp:txBody>
      <dsp:txXfrm rot="10800000">
        <a:off x="2356686" y="0"/>
        <a:ext cx="6631251" cy="1450757"/>
      </dsp:txXfrm>
    </dsp:sp>
    <dsp:sp modelId="{E0C12EFC-5713-465E-BC81-BA478DE4B46C}">
      <dsp:nvSpPr>
        <dsp:cNvPr id="0" name=""/>
        <dsp:cNvSpPr/>
      </dsp:nvSpPr>
      <dsp:spPr>
        <a:xfrm>
          <a:off x="147983" y="0"/>
          <a:ext cx="2155360" cy="145075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9C358C0-C44C-498D-A1E1-DE48B4230B7D}" type="datetime1">
              <a:rPr lang="es-ES" smtClean="0"/>
              <a:t>31/01/2020</a:t>
            </a:fld>
            <a:endParaRPr lang="es-ES" dirty="0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92B87-2711-4A81-9AC1-A41D13AFD163}" type="datetime1">
              <a:rPr lang="es-ES" smtClean="0"/>
              <a:pPr/>
              <a:t>31/01/2020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y contenid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DA84119-8240-4845-BD01-2786B6976425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51CC07-C6EA-4B19-B21B-F21CD960CB05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155427-7CF5-4CF7-B6B0-39C2418E56E7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547786-EEBE-4706-ACD9-FE928A10B11B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C03DAB1D-FF88-4B1F-9694-673F0907BE82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E7047D-2722-4D09-999A-DD62A657ADBF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descripción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9E33FB-4060-4D94-A6F0-5780C0264376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2" name="Marcador de posición de texto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440861-38A6-4A65-9D49-5A3755B00870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4" name="Marcador de posición de imagen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AC0DC0-7AA0-47B4-8566-3139D7BCA291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Cuadro de texto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Cuadro de texto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6DE5C9-B45B-4EFF-BB41-776A451104B3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B57C3C-5B5B-4C4B-AF84-C4AD3D8A19F3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D45ED-4241-4ADD-AF00-4987BA86337A}" type="datetime1">
              <a:rPr lang="es-ES" noProof="0" smtClean="0"/>
              <a:t>31/01/2020</a:t>
            </a:fld>
            <a:endParaRPr lang="es-ES" noProof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884F1CF7-BF3F-49C4-9A5C-92E251F1CFD2}" type="datetime1">
              <a:rPr lang="es-ES" noProof="0" smtClean="0"/>
              <a:t>31/01/2020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es-ES" noProof="0"/>
              <a:t>Agregar un pie de página</a:t>
            </a:r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4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D0071771-2BAE-469B-A11B-CF76C9654B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821" y="4823791"/>
            <a:ext cx="5009322" cy="1868557"/>
          </a:xfrm>
        </p:spPr>
        <p:txBody>
          <a:bodyPr>
            <a:normAutofit/>
          </a:bodyPr>
          <a:lstStyle/>
          <a:p>
            <a:r>
              <a:rPr lang="es-EC" sz="1600" dirty="0"/>
              <a:t>Integrantes:	Amoguimba Jessica</a:t>
            </a:r>
          </a:p>
          <a:p>
            <a:r>
              <a:rPr lang="es-EC" sz="1600" dirty="0"/>
              <a:t>Calvopiña esteban</a:t>
            </a:r>
          </a:p>
          <a:p>
            <a:r>
              <a:rPr lang="es-EC" sz="1600" dirty="0"/>
              <a:t>Morales Sebastián</a:t>
            </a:r>
          </a:p>
          <a:p>
            <a:r>
              <a:rPr lang="es-EC" sz="1600" dirty="0"/>
              <a:t>Pisuña David</a:t>
            </a:r>
          </a:p>
          <a:p>
            <a:r>
              <a:rPr lang="es-EC" sz="1600" dirty="0"/>
              <a:t>Vásconez John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8FA8CD4-3BC2-49AF-BF6E-BFD7077E1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676" y="165652"/>
            <a:ext cx="2996648" cy="488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8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C6AF32-E439-4A7F-BF31-AC831470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297" y="756418"/>
            <a:ext cx="8166651" cy="754329"/>
          </a:xfrm>
        </p:spPr>
        <p:txBody>
          <a:bodyPr/>
          <a:lstStyle/>
          <a:p>
            <a:r>
              <a:rPr lang="es-EC" dirty="0"/>
              <a:t>Finalmente una vez conectados se puede verificar la lista de nuestros proyectos.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1C49B6-A9B8-4E2F-A2CE-F56511E2B4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9296" y="1923635"/>
            <a:ext cx="4522303" cy="12303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B10B81D-EB1F-4B76-8370-FCE3836283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81599" y="3750780"/>
            <a:ext cx="6190422" cy="14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76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42C5719E-FD41-449A-9FC3-FD1A5BBAC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39728" y="393192"/>
            <a:ext cx="7112539" cy="461392"/>
          </a:xfrm>
        </p:spPr>
        <p:txBody>
          <a:bodyPr>
            <a:noAutofit/>
          </a:bodyPr>
          <a:lstStyle/>
          <a:p>
            <a:pPr algn="ctr"/>
            <a:r>
              <a:rPr lang="es-EC" sz="3000" dirty="0"/>
              <a:t>Ingresamos a la pagina de </a:t>
            </a:r>
            <a:r>
              <a:rPr lang="es-EC" sz="3000" dirty="0" err="1"/>
              <a:t>firebase</a:t>
            </a:r>
            <a:endParaRPr lang="es-EC" sz="30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B83E90-2571-45E8-A705-AA2389F44A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00" r="1797" b="5139"/>
          <a:stretch/>
        </p:blipFill>
        <p:spPr>
          <a:xfrm>
            <a:off x="109536" y="1252537"/>
            <a:ext cx="119729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89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4F78D3-6DB8-43A6-969E-222244CCC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00" t="26111" r="45859" b="35417"/>
          <a:stretch/>
        </p:blipFill>
        <p:spPr>
          <a:xfrm>
            <a:off x="257175" y="2462212"/>
            <a:ext cx="6064090" cy="3352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55DD7F-F208-4222-8E6C-9F204E0794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31" t="18056" r="50547" b="7084"/>
          <a:stretch/>
        </p:blipFill>
        <p:spPr>
          <a:xfrm>
            <a:off x="6738027" y="1743075"/>
            <a:ext cx="5111073" cy="4791075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840D0958-3069-4319-99E5-5C6193ECC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220" y="219075"/>
            <a:ext cx="6286499" cy="1260000"/>
          </a:xfrm>
        </p:spPr>
        <p:txBody>
          <a:bodyPr/>
          <a:lstStyle/>
          <a:p>
            <a:r>
              <a:rPr lang="es-EC" dirty="0"/>
              <a:t>crearemos un nuevo proyecto </a:t>
            </a:r>
          </a:p>
        </p:txBody>
      </p:sp>
    </p:spTree>
    <p:extLst>
      <p:ext uri="{BB962C8B-B14F-4D97-AF65-F5344CB8AC3E}">
        <p14:creationId xmlns:p14="http://schemas.microsoft.com/office/powerpoint/2010/main" val="2059768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E0BDA7C-B0B9-400E-A43F-0B3CBF8AF1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08" r="1043" b="20519"/>
          <a:stretch/>
        </p:blipFill>
        <p:spPr>
          <a:xfrm>
            <a:off x="63623" y="0"/>
            <a:ext cx="12064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38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DA0A33-742D-4B39-B1FD-AA04D6E18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3776" y="154279"/>
            <a:ext cx="4314824" cy="449404"/>
          </a:xfrm>
        </p:spPr>
        <p:txBody>
          <a:bodyPr>
            <a:noAutofit/>
          </a:bodyPr>
          <a:lstStyle/>
          <a:p>
            <a:pPr algn="ctr"/>
            <a:r>
              <a:rPr lang="es-EC" sz="3000" dirty="0"/>
              <a:t>Autenticación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F8177C4-529D-4669-AA0D-00C5A38C876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145" y="1491405"/>
            <a:ext cx="5908644" cy="387518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4B2F0E-A36E-4F0E-B20A-2C331617CF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2125" y="1491404"/>
            <a:ext cx="5752730" cy="3875189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D08FAEC-465C-444F-94E1-50EDF4D5030A}"/>
              </a:ext>
            </a:extLst>
          </p:cNvPr>
          <p:cNvSpPr/>
          <p:nvPr/>
        </p:nvSpPr>
        <p:spPr>
          <a:xfrm>
            <a:off x="1065320" y="5734975"/>
            <a:ext cx="8744505" cy="745724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/>
              <a:t>Es un servicio que nos simplifica el inicio de sesión y la gestión de esta en nuestra aplicación. 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88823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5D205AA7-0A2E-4E00-A810-B3B8606CC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9036" y="288092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Base de datos </a:t>
            </a:r>
            <a:r>
              <a:rPr lang="es-EC" b="1" dirty="0" err="1"/>
              <a:t>Realtime</a:t>
            </a:r>
            <a:r>
              <a:rPr lang="es-EC" b="1" dirty="0"/>
              <a:t> y Storage</a:t>
            </a:r>
            <a:endParaRPr lang="es-EC" dirty="0"/>
          </a:p>
          <a:p>
            <a:pPr algn="ctr"/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458E46-38CC-4FAE-8F18-9D0CA76907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2162" y="1020932"/>
            <a:ext cx="5833838" cy="342945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12E0A1-77CD-4593-9D0F-3610642DCA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69999" y="3199358"/>
            <a:ext cx="5559839" cy="342945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0314DDE-4EBE-4E10-AE4A-A337F3C20197}"/>
              </a:ext>
            </a:extLst>
          </p:cNvPr>
          <p:cNvSpPr/>
          <p:nvPr/>
        </p:nvSpPr>
        <p:spPr>
          <a:xfrm>
            <a:off x="262162" y="4802819"/>
            <a:ext cx="5833837" cy="1553593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C"/>
              <a:t>Se lleva muy bien con React (es una biblioteca Javascript de código abierto diseñada para crear interfaces de usuario con el objetivo de facilitar), y su patrón reactivo que permite actualizar los datos en los componentes automáticamente. Los datos se almacenan en formato JSON y se pueden agregar reglas para permitir requests con token o solo desde una URL por ejemplo.</a:t>
            </a:r>
            <a:endParaRPr lang="es-EC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7DD6A3-4771-4F63-9354-1549BE31021C}"/>
              </a:ext>
            </a:extLst>
          </p:cNvPr>
          <p:cNvSpPr/>
          <p:nvPr/>
        </p:nvSpPr>
        <p:spPr>
          <a:xfrm>
            <a:off x="6469737" y="1020931"/>
            <a:ext cx="5360362" cy="195308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C"/>
              <a:t>Almacena y muestra los archivos generados por el usuario (como fotos, vídeos y archivos de audio) sin necesidad de utilizar código de servidor.</a:t>
            </a:r>
          </a:p>
        </p:txBody>
      </p:sp>
    </p:spTree>
    <p:extLst>
      <p:ext uri="{BB962C8B-B14F-4D97-AF65-F5344CB8AC3E}">
        <p14:creationId xmlns:p14="http://schemas.microsoft.com/office/powerpoint/2010/main" val="25918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A17FEEB-50E7-4036-8B2C-2C6860AC5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187" y="272339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Hosting</a:t>
            </a:r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286CC0-2DA0-4622-AD20-2A6D734954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88796" y="1139416"/>
            <a:ext cx="5400040" cy="405402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E306607-0E34-4C22-9BE6-8E8F4ED42F4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03759" y="1743099"/>
            <a:ext cx="4966785" cy="288216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4FE5FF53-3563-4C2D-9012-A4583EAA9248}"/>
              </a:ext>
            </a:extLst>
          </p:cNvPr>
          <p:cNvSpPr/>
          <p:nvPr/>
        </p:nvSpPr>
        <p:spPr>
          <a:xfrm>
            <a:off x="408372" y="5521910"/>
            <a:ext cx="4998128" cy="91283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C"/>
              <a:t>Despliega sitios y aplicaciones web móviles en cuestión de segundos mediante una red de distribución de contenido segura y globa</a:t>
            </a:r>
          </a:p>
        </p:txBody>
      </p:sp>
    </p:spTree>
    <p:extLst>
      <p:ext uri="{BB962C8B-B14F-4D97-AF65-F5344CB8AC3E}">
        <p14:creationId xmlns:p14="http://schemas.microsoft.com/office/powerpoint/2010/main" val="308234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3D3D332-5F6D-4F24-AF07-C0BA03990C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1041" y="1194209"/>
            <a:ext cx="5313014" cy="44695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A362B49-56BA-4D87-BF0D-1268B88671B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84073" y="1194209"/>
            <a:ext cx="5932700" cy="23479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BFE85C3-3654-449A-940B-A67D64158F6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84073" y="3826276"/>
            <a:ext cx="5932700" cy="183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6AA2DB77-B2F5-40CF-A6E1-FA788439D2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187" y="130730"/>
            <a:ext cx="8683625" cy="623872"/>
          </a:xfrm>
        </p:spPr>
        <p:txBody>
          <a:bodyPr>
            <a:normAutofit/>
          </a:bodyPr>
          <a:lstStyle/>
          <a:p>
            <a:pPr algn="ctr"/>
            <a:r>
              <a:rPr lang="es-EC" b="1" dirty="0"/>
              <a:t>Mensajería en la nube </a:t>
            </a:r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69F787-CC09-4B1E-B807-0CE9658BA3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33680" y="731160"/>
            <a:ext cx="9724640" cy="53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61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B4975D37-2396-4605-BD7A-0A1BBB31FD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8632" y="308283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Integraciones </a:t>
            </a:r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8C66702-9AC6-4D96-9371-B2A6BA9C0A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6227" y="754996"/>
            <a:ext cx="10239545" cy="568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135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C85EB-F1B1-4D74-9150-128F0601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¿Qué es Firebase?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58A85-D4EC-465A-ADBD-EBEB510C6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807338"/>
          </a:xfrm>
        </p:spPr>
        <p:txBody>
          <a:bodyPr/>
          <a:lstStyle/>
          <a:p>
            <a:pPr marL="0" indent="0" algn="just">
              <a:buNone/>
            </a:pPr>
            <a:r>
              <a:rPr lang="es-EC" dirty="0"/>
              <a:t>Firebase es una plataforma virtual de Google que facilita las herramientas necesarias para la programación de apps de alta calidad, además de aumentar la base de usuarios y generar mas dinero.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C8F677-3948-4153-A33D-A17E83541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3133103"/>
            <a:ext cx="84582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17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EF57A0F-4A67-4634-A1FC-7E8640BE4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187" y="201751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Cuentas de servicio </a:t>
            </a:r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3E91D7E-BBC5-4BC7-ACE7-C30CAC446F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725" y="642808"/>
            <a:ext cx="11660549" cy="60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0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3E88E0C-1938-453F-A7A1-6A067F00ED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187" y="246140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 Privacidad de Datos </a:t>
            </a:r>
            <a:endParaRPr lang="es-EC" dirty="0"/>
          </a:p>
          <a:p>
            <a:pPr algn="ctr"/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311166-0691-42C9-AC83-74D09504D3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8534" y="612560"/>
            <a:ext cx="11634932" cy="563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42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2524414-F948-4600-BC8A-4859375DE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4187" y="175119"/>
            <a:ext cx="8683625" cy="732840"/>
          </a:xfrm>
        </p:spPr>
        <p:txBody>
          <a:bodyPr/>
          <a:lstStyle/>
          <a:p>
            <a:pPr algn="ctr"/>
            <a:r>
              <a:rPr lang="es-EC" b="1" dirty="0"/>
              <a:t>Usuario con permisos </a:t>
            </a:r>
            <a:endParaRPr lang="es-EC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471140-2DF2-48BC-ABC9-A0D9750BE7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0013" y="741688"/>
            <a:ext cx="11411974" cy="584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21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/>
        </p:nvGraphicFramePr>
        <p:xfrm>
          <a:off x="831647" y="404141"/>
          <a:ext cx="10395284" cy="9149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agen 3"/>
          <p:cNvPicPr/>
          <p:nvPr/>
        </p:nvPicPr>
        <p:blipFill>
          <a:blip r:embed="rId7"/>
          <a:stretch>
            <a:fillRect/>
          </a:stretch>
        </p:blipFill>
        <p:spPr>
          <a:xfrm>
            <a:off x="412444" y="2089632"/>
            <a:ext cx="5316422" cy="2970965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 rotWithShape="1">
          <a:blip r:embed="rId8"/>
          <a:srcRect r="45094" b="11648"/>
          <a:stretch/>
        </p:blipFill>
        <p:spPr bwMode="auto">
          <a:xfrm>
            <a:off x="6934981" y="2089632"/>
            <a:ext cx="3985109" cy="31313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148011" y="5236625"/>
            <a:ext cx="221868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 en crear proyecto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638890" y="5236625"/>
            <a:ext cx="5678905" cy="1084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Damos nombre a nuestro proyecto.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Importante para el nombre del proyecto no se debe usar caracteres gráficos.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74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310463" y="660515"/>
            <a:ext cx="6507432" cy="5002347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817895" y="911053"/>
            <a:ext cx="4989094" cy="4129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 que no se mide no se puede mejorar.</a:t>
            </a:r>
            <a:r>
              <a:rPr lang="es-EC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sz="2400" dirty="0">
                <a:solidFill>
                  <a:srgbClr val="20212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Google Analytics es una solución gratuita de medición de apps que proporciona estadísticas sobre el uso de las apps y la participación de los usuarios para que puedas tomar decisiones fundamentadas en relación con el marketing de las apps y las optimizaciones del rendimiento.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152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t="14267" r="53712" b="7390"/>
          <a:stretch/>
        </p:blipFill>
        <p:spPr bwMode="auto">
          <a:xfrm>
            <a:off x="361697" y="1367521"/>
            <a:ext cx="5573881" cy="4680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6432884" y="1920664"/>
            <a:ext cx="4267200" cy="34016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Configuramos el país de la ubicación de Google Analytics, y aceptamos los términos y condiciones para nuestro primer proyecto.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finalmente damos clic en Crear proyecto.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836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/>
        </p:nvGraphicFramePr>
        <p:xfrm>
          <a:off x="1097280" y="318688"/>
          <a:ext cx="10058400" cy="145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/>
          <p:cNvSpPr/>
          <p:nvPr/>
        </p:nvSpPr>
        <p:spPr>
          <a:xfrm>
            <a:off x="2935704" y="1890634"/>
            <a:ext cx="3465095" cy="423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¿Qué son Documentos?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documento es un registro liviano que contiene campos con valores asignados. 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Cada documento se identifica con un nombre. Los nombres de documentos dentro de una colección son únicos. 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8133347" y="1890634"/>
            <a:ext cx="3657600" cy="184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¿Qué son Colecciones?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Los documentos viven en colecciones, que simplemente son contenedores de documentos.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/>
          <p:cNvPicPr/>
          <p:nvPr/>
        </p:nvPicPr>
        <p:blipFill>
          <a:blip r:embed="rId7"/>
          <a:stretch>
            <a:fillRect/>
          </a:stretch>
        </p:blipFill>
        <p:spPr>
          <a:xfrm>
            <a:off x="718919" y="2051819"/>
            <a:ext cx="2216785" cy="1557655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>
          <a:blip r:embed="rId8"/>
          <a:stretch>
            <a:fillRect/>
          </a:stretch>
        </p:blipFill>
        <p:spPr>
          <a:xfrm>
            <a:off x="8617584" y="3834063"/>
            <a:ext cx="2667653" cy="2294021"/>
          </a:xfrm>
          <a:prstGeom prst="rect">
            <a:avLst/>
          </a:prstGeom>
        </p:spPr>
      </p:pic>
      <p:sp>
        <p:nvSpPr>
          <p:cNvPr id="7" name="Flecha curvada hacia la izquierda 6"/>
          <p:cNvSpPr/>
          <p:nvPr/>
        </p:nvSpPr>
        <p:spPr>
          <a:xfrm rot="7610220">
            <a:off x="1210302" y="3423425"/>
            <a:ext cx="996364" cy="2221994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  <p:sp>
        <p:nvSpPr>
          <p:cNvPr id="11" name="Flecha curvada hacia la izquierda 10"/>
          <p:cNvSpPr/>
          <p:nvPr/>
        </p:nvSpPr>
        <p:spPr>
          <a:xfrm rot="9832270" flipV="1">
            <a:off x="7177939" y="2818053"/>
            <a:ext cx="1146743" cy="2403480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384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/>
        </p:nvGraphicFramePr>
        <p:xfrm>
          <a:off x="2123975" y="511192"/>
          <a:ext cx="10517204" cy="1450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Resultado de imagen para que contiene una tabla sql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015" y="3062118"/>
            <a:ext cx="5346548" cy="172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https://firebase.google.com/docs/firestore/images/structure-data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995" y="2474828"/>
            <a:ext cx="3392973" cy="24821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5865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r="20085" b="9269"/>
          <a:stretch/>
        </p:blipFill>
        <p:spPr bwMode="auto">
          <a:xfrm>
            <a:off x="240631" y="408672"/>
            <a:ext cx="5229727" cy="3948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082677" y="4627339"/>
            <a:ext cx="2711448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Seleccionamos “</a:t>
            </a:r>
            <a:r>
              <a:rPr lang="es-EC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Database</a:t>
            </a: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6432883" y="4337548"/>
            <a:ext cx="5069307" cy="968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Definimos las reglas de seguridad a terceros para que puedan o no realizar operaciones en la base datos.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/>
          <p:cNvPicPr/>
          <p:nvPr/>
        </p:nvPicPr>
        <p:blipFill rotWithShape="1">
          <a:blip r:embed="rId3"/>
          <a:srcRect l="23195" t="17904" r="23739" b="14102"/>
          <a:stretch/>
        </p:blipFill>
        <p:spPr bwMode="auto">
          <a:xfrm>
            <a:off x="6432883" y="429118"/>
            <a:ext cx="4950277" cy="36251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93526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8311" y="884974"/>
            <a:ext cx="11158889" cy="852386"/>
          </a:xfrm>
        </p:spPr>
        <p:txBody>
          <a:bodyPr>
            <a:normAutofit fontScale="90000"/>
          </a:bodyPr>
          <a:lstStyle/>
          <a:p>
            <a:pPr algn="ctr"/>
            <a:r>
              <a:rPr lang="es-EC" dirty="0"/>
              <a:t>Procedemos a crear el primer modelo de datos.</a:t>
            </a:r>
            <a:br>
              <a:rPr lang="en-US" dirty="0"/>
            </a:br>
            <a:endParaRPr lang="es-EC" dirty="0"/>
          </a:p>
        </p:txBody>
      </p:sp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728311" y="1016517"/>
            <a:ext cx="10436992" cy="54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9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7C8C8-6F7A-4021-A3FC-7BA668CD4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instalación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6790DD-27C2-4446-B1E8-612457FEA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69601"/>
            <a:ext cx="10840914" cy="847095"/>
          </a:xfrm>
        </p:spPr>
        <p:txBody>
          <a:bodyPr/>
          <a:lstStyle/>
          <a:p>
            <a:pPr algn="just"/>
            <a:r>
              <a:rPr lang="es-EC" dirty="0"/>
              <a:t>Primero debemos descargar la herramienta NodeJS desde la página oficial escogiendo la versión respectiva para nuestro ordenador.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070B434-409D-4D49-964E-9785D4802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33370" y="2901411"/>
            <a:ext cx="6225099" cy="312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1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l="8871" t="31659" r="7915" b="20669"/>
          <a:stretch/>
        </p:blipFill>
        <p:spPr bwMode="auto">
          <a:xfrm>
            <a:off x="383842" y="330784"/>
            <a:ext cx="5118600" cy="43374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6547118" y="330784"/>
            <a:ext cx="4794650" cy="4410743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839810" y="4741527"/>
            <a:ext cx="4206664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Creamos nuestra primera colección “listas”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6547118" y="4935875"/>
            <a:ext cx="5005137" cy="981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EC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Creamos el primer documento, dándole in ID de documento, un nombre al campo, el tipo de dato y un valor.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32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565718" y="1030119"/>
            <a:ext cx="5851124" cy="3108743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825915" y="567859"/>
            <a:ext cx="4748463" cy="1260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También se puede tener sub colecciones, dando clic en “Iniciar colección”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/>
          <p:cNvPicPr/>
          <p:nvPr/>
        </p:nvPicPr>
        <p:blipFill rotWithShape="1">
          <a:blip r:embed="rId3"/>
          <a:srcRect l="9567" t="32105" r="9376" b="22031"/>
          <a:stretch/>
        </p:blipFill>
        <p:spPr>
          <a:xfrm>
            <a:off x="6160168" y="3064043"/>
            <a:ext cx="5823284" cy="3176336"/>
          </a:xfrm>
          <a:prstGeom prst="rect">
            <a:avLst/>
          </a:prstGeom>
        </p:spPr>
      </p:pic>
      <p:sp>
        <p:nvSpPr>
          <p:cNvPr id="7" name="Flecha curvada hacia la izquierda 6"/>
          <p:cNvSpPr/>
          <p:nvPr/>
        </p:nvSpPr>
        <p:spPr>
          <a:xfrm rot="8118994" flipV="1">
            <a:off x="3098615" y="3352081"/>
            <a:ext cx="1146743" cy="3146669"/>
          </a:xfrm>
          <a:prstGeom prst="curvedLeftArrow">
            <a:avLst>
              <a:gd name="adj1" fmla="val 25000"/>
              <a:gd name="adj2" fmla="val 60357"/>
              <a:gd name="adj3" fmla="val 46806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213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/>
          <a:stretch>
            <a:fillRect/>
          </a:stretch>
        </p:blipFill>
        <p:spPr>
          <a:xfrm>
            <a:off x="696227" y="535254"/>
            <a:ext cx="10436992" cy="548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80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l="8644" t="20587" r="8002" b="10307"/>
          <a:stretch/>
        </p:blipFill>
        <p:spPr bwMode="auto">
          <a:xfrm>
            <a:off x="2902601" y="1737360"/>
            <a:ext cx="6447758" cy="45078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586564" y="261956"/>
            <a:ext cx="9079832" cy="1475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Ahora se obtiene una sub colección llamada ítems que tiene un documento llamado ítem_1 con sus campos título y completado.</a:t>
            </a:r>
            <a:endParaRPr lang="en-US" sz="2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834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 rotWithShape="1">
          <a:blip r:embed="rId2"/>
          <a:srcRect r="22290"/>
          <a:stretch/>
        </p:blipFill>
        <p:spPr bwMode="auto">
          <a:xfrm>
            <a:off x="1754087" y="1578525"/>
            <a:ext cx="8448692" cy="44533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415735" y="748126"/>
            <a:ext cx="5221045" cy="470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C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Finalmente se obtendrá de esta manera.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70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9AE82F-444B-4CE0-A24D-A39A3CA9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43" y="266088"/>
            <a:ext cx="10840914" cy="635060"/>
          </a:xfrm>
        </p:spPr>
        <p:txBody>
          <a:bodyPr/>
          <a:lstStyle/>
          <a:p>
            <a:r>
              <a:rPr lang="es-EC" dirty="0"/>
              <a:t>Una vez descargado, ejecutamos la aplicación y procedemos a la instalación.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60D8744-DFE3-44F5-AE04-F2CADA118A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5543" y="901148"/>
            <a:ext cx="4743450" cy="3743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9C8E938-1C1C-448B-9924-414AD2B25F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614819"/>
            <a:ext cx="471487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3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30EFC9-7B64-4955-BE1D-11AE912E1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43" y="332349"/>
            <a:ext cx="10840914" cy="794086"/>
          </a:xfrm>
        </p:spPr>
        <p:txBody>
          <a:bodyPr/>
          <a:lstStyle/>
          <a:p>
            <a:pPr algn="just"/>
            <a:r>
              <a:rPr lang="es-EC" dirty="0"/>
              <a:t>En caso de no tener instalado Python y Visual Studio se procede a marcar el cuadro y seguimos con la instalación.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E9DE1F-C236-488C-AB0E-89A207D19E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75543" y="1307616"/>
            <a:ext cx="4676775" cy="36861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843262-82A6-44FB-BF4A-6D28D112DAC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523904"/>
            <a:ext cx="469582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76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57E15B-9511-45E1-97F6-706F0C810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961827"/>
            <a:ext cx="6841434" cy="714573"/>
          </a:xfrm>
        </p:spPr>
        <p:txBody>
          <a:bodyPr/>
          <a:lstStyle/>
          <a:p>
            <a:pPr algn="just"/>
            <a:r>
              <a:rPr lang="es-EC" dirty="0"/>
              <a:t>Verificamos que se haya instalado correctamente la herramienta.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96E67E6-6B7A-4AC7-AC76-8CF88298B88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0354" y="2186609"/>
            <a:ext cx="7971292" cy="299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68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E424EA-77AB-4769-8F3B-F191A1553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857" y="949098"/>
            <a:ext cx="10512286" cy="794086"/>
          </a:xfrm>
        </p:spPr>
        <p:txBody>
          <a:bodyPr/>
          <a:lstStyle/>
          <a:p>
            <a:pPr algn="just"/>
            <a:r>
              <a:rPr lang="es-EC" dirty="0"/>
              <a:t>A continuación procedemos a instalar </a:t>
            </a:r>
            <a:r>
              <a:rPr lang="es-EC" dirty="0" err="1"/>
              <a:t>npm</a:t>
            </a:r>
            <a:r>
              <a:rPr lang="es-EC" dirty="0"/>
              <a:t> (</a:t>
            </a:r>
            <a:r>
              <a:rPr lang="es-EC" dirty="0" err="1"/>
              <a:t>npm</a:t>
            </a:r>
            <a:r>
              <a:rPr lang="es-EC" dirty="0"/>
              <a:t> </a:t>
            </a:r>
            <a:r>
              <a:rPr lang="es-EC" dirty="0" err="1"/>
              <a:t>install</a:t>
            </a:r>
            <a:r>
              <a:rPr lang="es-EC" dirty="0"/>
              <a:t> </a:t>
            </a:r>
            <a:r>
              <a:rPr lang="es-EC" dirty="0" err="1"/>
              <a:t>npm@latest</a:t>
            </a:r>
            <a:r>
              <a:rPr lang="es-EC" dirty="0"/>
              <a:t> -g)en caso de ser necesario y la instalación de Firebase(</a:t>
            </a:r>
            <a:r>
              <a:rPr lang="es-EC" dirty="0" err="1"/>
              <a:t>npm</a:t>
            </a:r>
            <a:r>
              <a:rPr lang="es-EC" dirty="0"/>
              <a:t> </a:t>
            </a:r>
            <a:r>
              <a:rPr lang="es-EC" dirty="0" err="1"/>
              <a:t>install</a:t>
            </a:r>
            <a:r>
              <a:rPr lang="es-EC" dirty="0"/>
              <a:t> -g Firebase-</a:t>
            </a:r>
            <a:r>
              <a:rPr lang="es-EC" dirty="0" err="1"/>
              <a:t>tools</a:t>
            </a:r>
            <a:r>
              <a:rPr lang="es-EC" dirty="0"/>
              <a:t>).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249928-7C8D-4C94-B8FC-DE363D2CB0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71486" y="2255370"/>
            <a:ext cx="8849028" cy="285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1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10F2D6-B43A-4AD0-8A72-24FA8E14F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43" y="743166"/>
            <a:ext cx="10840914" cy="1006121"/>
          </a:xfrm>
        </p:spPr>
        <p:txBody>
          <a:bodyPr/>
          <a:lstStyle/>
          <a:p>
            <a:pPr algn="just"/>
            <a:r>
              <a:rPr lang="es-EC" dirty="0"/>
              <a:t>Para comprobar que la herramienta funciona y se conecta con Firebase procedemos a logearnos a través del cmd con el siguiente comando </a:t>
            </a:r>
            <a:r>
              <a:rPr lang="es-EC" i="1" dirty="0"/>
              <a:t>$</a:t>
            </a:r>
            <a:r>
              <a:rPr lang="es-EC" i="1" dirty="0" err="1"/>
              <a:t>firebase</a:t>
            </a:r>
            <a:r>
              <a:rPr lang="es-EC" i="1" dirty="0"/>
              <a:t> </a:t>
            </a:r>
            <a:r>
              <a:rPr lang="es-EC" i="1" dirty="0" err="1"/>
              <a:t>login</a:t>
            </a:r>
            <a:r>
              <a:rPr lang="es-EC" i="1" dirty="0"/>
              <a:t> </a:t>
            </a:r>
            <a:r>
              <a:rPr lang="es-EC" dirty="0"/>
              <a:t>y nos llevará a la página de autorización para la cuenta de Google.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B1040AE-7119-4B2E-8DF0-0EB804061A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17466" y="2040806"/>
            <a:ext cx="8357067" cy="389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3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B761830-F545-45A3-84E9-F8D3037D13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47517" y="429040"/>
            <a:ext cx="4359965" cy="436824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04AA3EB-CC26-463D-9B14-5AA4EC32FE8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546156"/>
            <a:ext cx="4359965" cy="476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259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657_TF22736411" id="{07ABA09F-BA21-4F16-B3B3-A5FE395B42EA}" vid="{49B98D5B-02BC-479C-92E7-E4B17A9539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3E21D3-7788-4819-8437-C5C4B0C5D46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Evento famoso en una presentación de historia</Template>
  <TotalTime>0</TotalTime>
  <Words>594</Words>
  <Application>Microsoft Office PowerPoint</Application>
  <PresentationFormat>Panorámica</PresentationFormat>
  <Paragraphs>53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</vt:lpstr>
      <vt:lpstr>Calibri</vt:lpstr>
      <vt:lpstr>Corbel</vt:lpstr>
      <vt:lpstr>Symbol</vt:lpstr>
      <vt:lpstr>Celestial</vt:lpstr>
      <vt:lpstr>Presentación de PowerPoint</vt:lpstr>
      <vt:lpstr>¿Qué es Firebase?</vt:lpstr>
      <vt:lpstr>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crearemos un nuevo proyecto </vt:lpstr>
      <vt:lpstr>Presentación de PowerPoint</vt:lpstr>
      <vt:lpstr>Autenticación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Procedemos a crear el primer modelo de datos.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2020-01-31T04:46:24Z</dcterms:created>
  <dcterms:modified xsi:type="dcterms:W3CDTF">2020-01-31T19:23:26Z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